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8" r:id="rId3"/>
    <p:sldId id="257" r:id="rId4"/>
    <p:sldId id="271" r:id="rId5"/>
    <p:sldId id="259" r:id="rId6"/>
    <p:sldId id="266" r:id="rId7"/>
    <p:sldId id="262" r:id="rId8"/>
    <p:sldId id="263" r:id="rId9"/>
    <p:sldId id="269" r:id="rId10"/>
    <p:sldId id="270" r:id="rId11"/>
    <p:sldId id="267" r:id="rId12"/>
    <p:sldId id="273" r:id="rId13"/>
    <p:sldId id="277" r:id="rId14"/>
    <p:sldId id="274" r:id="rId15"/>
    <p:sldId id="276" r:id="rId16"/>
    <p:sldId id="268"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309" autoAdjust="0"/>
    <p:restoredTop sz="84800" autoAdjust="0"/>
  </p:normalViewPr>
  <p:slideViewPr>
    <p:cSldViewPr snapToGrid="0" snapToObjects="1">
      <p:cViewPr varScale="1">
        <p:scale>
          <a:sx n="145" d="100"/>
          <a:sy n="145" d="100"/>
        </p:scale>
        <p:origin x="2960" y="192"/>
      </p:cViewPr>
      <p:guideLst>
        <p:guide orient="horz" pos="2160"/>
        <p:guide pos="2880"/>
      </p:guideLst>
    </p:cSldViewPr>
  </p:slideViewPr>
  <p:notesTextViewPr>
    <p:cViewPr>
      <p:scale>
        <a:sx n="100" d="100"/>
        <a:sy n="10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D87D35-412D-3443-999D-99167D759DBC}" type="datetimeFigureOut">
              <a:rPr lang="en-US" smtClean="0"/>
              <a:t>12/18/23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601E4F-DD74-DA4B-BF97-73FA24E98AF4}" type="slidenum">
              <a:rPr lang="en-US" smtClean="0"/>
              <a:t>‹#›</a:t>
            </a:fld>
            <a:endParaRPr lang="en-US"/>
          </a:p>
        </p:txBody>
      </p:sp>
    </p:spTree>
    <p:extLst>
      <p:ext uri="{BB962C8B-B14F-4D97-AF65-F5344CB8AC3E}">
        <p14:creationId xmlns:p14="http://schemas.microsoft.com/office/powerpoint/2010/main" val="24856226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4601E4F-DD74-DA4B-BF97-73FA24E98AF4}" type="slidenum">
              <a:rPr lang="en-US" smtClean="0"/>
              <a:t>1</a:t>
            </a:fld>
            <a:endParaRPr lang="en-US"/>
          </a:p>
        </p:txBody>
      </p:sp>
    </p:spTree>
    <p:extLst>
      <p:ext uri="{BB962C8B-B14F-4D97-AF65-F5344CB8AC3E}">
        <p14:creationId xmlns:p14="http://schemas.microsoft.com/office/powerpoint/2010/main" val="20676045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4601E4F-DD74-DA4B-BF97-73FA24E98AF4}" type="slidenum">
              <a:rPr lang="en-US" smtClean="0"/>
              <a:t>15</a:t>
            </a:fld>
            <a:endParaRPr lang="en-US"/>
          </a:p>
        </p:txBody>
      </p:sp>
    </p:spTree>
    <p:extLst>
      <p:ext uri="{BB962C8B-B14F-4D97-AF65-F5344CB8AC3E}">
        <p14:creationId xmlns:p14="http://schemas.microsoft.com/office/powerpoint/2010/main" val="25195943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4601E4F-DD74-DA4B-BF97-73FA24E98AF4}" type="slidenum">
              <a:rPr lang="en-US" smtClean="0"/>
              <a:t>2</a:t>
            </a:fld>
            <a:endParaRPr lang="en-US"/>
          </a:p>
        </p:txBody>
      </p:sp>
    </p:spTree>
    <p:extLst>
      <p:ext uri="{BB962C8B-B14F-4D97-AF65-F5344CB8AC3E}">
        <p14:creationId xmlns:p14="http://schemas.microsoft.com/office/powerpoint/2010/main" val="5636150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4601E4F-DD74-DA4B-BF97-73FA24E98AF4}" type="slidenum">
              <a:rPr lang="en-US" smtClean="0"/>
              <a:t>3</a:t>
            </a:fld>
            <a:endParaRPr lang="en-US"/>
          </a:p>
        </p:txBody>
      </p:sp>
    </p:spTree>
    <p:extLst>
      <p:ext uri="{BB962C8B-B14F-4D97-AF65-F5344CB8AC3E}">
        <p14:creationId xmlns:p14="http://schemas.microsoft.com/office/powerpoint/2010/main" val="32121492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4601E4F-DD74-DA4B-BF97-73FA24E98AF4}" type="slidenum">
              <a:rPr lang="en-US" smtClean="0"/>
              <a:t>6</a:t>
            </a:fld>
            <a:endParaRPr lang="en-US"/>
          </a:p>
        </p:txBody>
      </p:sp>
    </p:spTree>
    <p:extLst>
      <p:ext uri="{BB962C8B-B14F-4D97-AF65-F5344CB8AC3E}">
        <p14:creationId xmlns:p14="http://schemas.microsoft.com/office/powerpoint/2010/main" val="27722026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4601E4F-DD74-DA4B-BF97-73FA24E98AF4}" type="slidenum">
              <a:rPr lang="en-US" smtClean="0"/>
              <a:t>7</a:t>
            </a:fld>
            <a:endParaRPr lang="en-US"/>
          </a:p>
        </p:txBody>
      </p:sp>
    </p:spTree>
    <p:extLst>
      <p:ext uri="{BB962C8B-B14F-4D97-AF65-F5344CB8AC3E}">
        <p14:creationId xmlns:p14="http://schemas.microsoft.com/office/powerpoint/2010/main" val="11257378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4601E4F-DD74-DA4B-BF97-73FA24E98AF4}" type="slidenum">
              <a:rPr lang="en-US" smtClean="0"/>
              <a:t>8</a:t>
            </a:fld>
            <a:endParaRPr lang="en-US"/>
          </a:p>
        </p:txBody>
      </p:sp>
    </p:spTree>
    <p:extLst>
      <p:ext uri="{BB962C8B-B14F-4D97-AF65-F5344CB8AC3E}">
        <p14:creationId xmlns:p14="http://schemas.microsoft.com/office/powerpoint/2010/main" val="4082602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E4601E4F-DD74-DA4B-BF97-73FA24E98AF4}" type="slidenum">
              <a:rPr lang="en-US" smtClean="0"/>
              <a:t>11</a:t>
            </a:fld>
            <a:endParaRPr lang="en-US"/>
          </a:p>
        </p:txBody>
      </p:sp>
    </p:spTree>
    <p:extLst>
      <p:ext uri="{BB962C8B-B14F-4D97-AF65-F5344CB8AC3E}">
        <p14:creationId xmlns:p14="http://schemas.microsoft.com/office/powerpoint/2010/main" val="34405340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4601E4F-DD74-DA4B-BF97-73FA24E98AF4}" type="slidenum">
              <a:rPr lang="en-US" smtClean="0"/>
              <a:t>12</a:t>
            </a:fld>
            <a:endParaRPr lang="en-US"/>
          </a:p>
        </p:txBody>
      </p:sp>
    </p:spTree>
    <p:extLst>
      <p:ext uri="{BB962C8B-B14F-4D97-AF65-F5344CB8AC3E}">
        <p14:creationId xmlns:p14="http://schemas.microsoft.com/office/powerpoint/2010/main" val="17250335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4601E4F-DD74-DA4B-BF97-73FA24E98AF4}" type="slidenum">
              <a:rPr lang="en-US" smtClean="0"/>
              <a:t>13</a:t>
            </a:fld>
            <a:endParaRPr lang="en-US"/>
          </a:p>
        </p:txBody>
      </p:sp>
    </p:spTree>
    <p:extLst>
      <p:ext uri="{BB962C8B-B14F-4D97-AF65-F5344CB8AC3E}">
        <p14:creationId xmlns:p14="http://schemas.microsoft.com/office/powerpoint/2010/main" val="34602738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59BD96B-75CA-1841-90D5-B18FC898F678}" type="datetimeFigureOut">
              <a:rPr lang="en-US" smtClean="0"/>
              <a:t>12/18/23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3AB5E-33BA-8749-A20F-9CA8194C6B65}" type="slidenum">
              <a:rPr lang="en-US" smtClean="0"/>
              <a:t>‹#›</a:t>
            </a:fld>
            <a:endParaRPr lang="en-US"/>
          </a:p>
        </p:txBody>
      </p:sp>
    </p:spTree>
    <p:extLst>
      <p:ext uri="{BB962C8B-B14F-4D97-AF65-F5344CB8AC3E}">
        <p14:creationId xmlns:p14="http://schemas.microsoft.com/office/powerpoint/2010/main" val="2989780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59BD96B-75CA-1841-90D5-B18FC898F678}" type="datetimeFigureOut">
              <a:rPr lang="en-US" smtClean="0"/>
              <a:t>12/18/23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3AB5E-33BA-8749-A20F-9CA8194C6B65}" type="slidenum">
              <a:rPr lang="en-US" smtClean="0"/>
              <a:t>‹#›</a:t>
            </a:fld>
            <a:endParaRPr lang="en-US"/>
          </a:p>
        </p:txBody>
      </p:sp>
    </p:spTree>
    <p:extLst>
      <p:ext uri="{BB962C8B-B14F-4D97-AF65-F5344CB8AC3E}">
        <p14:creationId xmlns:p14="http://schemas.microsoft.com/office/powerpoint/2010/main" val="7770409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59BD96B-75CA-1841-90D5-B18FC898F678}" type="datetimeFigureOut">
              <a:rPr lang="en-US" smtClean="0"/>
              <a:t>12/18/23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3AB5E-33BA-8749-A20F-9CA8194C6B65}" type="slidenum">
              <a:rPr lang="en-US" smtClean="0"/>
              <a:t>‹#›</a:t>
            </a:fld>
            <a:endParaRPr lang="en-US"/>
          </a:p>
        </p:txBody>
      </p:sp>
    </p:spTree>
    <p:extLst>
      <p:ext uri="{BB962C8B-B14F-4D97-AF65-F5344CB8AC3E}">
        <p14:creationId xmlns:p14="http://schemas.microsoft.com/office/powerpoint/2010/main" val="4232435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59BD96B-75CA-1841-90D5-B18FC898F678}" type="datetimeFigureOut">
              <a:rPr lang="en-US" smtClean="0"/>
              <a:t>12/18/23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3AB5E-33BA-8749-A20F-9CA8194C6B65}" type="slidenum">
              <a:rPr lang="en-US" smtClean="0"/>
              <a:t>‹#›</a:t>
            </a:fld>
            <a:endParaRPr lang="en-US"/>
          </a:p>
        </p:txBody>
      </p:sp>
    </p:spTree>
    <p:extLst>
      <p:ext uri="{BB962C8B-B14F-4D97-AF65-F5344CB8AC3E}">
        <p14:creationId xmlns:p14="http://schemas.microsoft.com/office/powerpoint/2010/main" val="2982396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59BD96B-75CA-1841-90D5-B18FC898F678}" type="datetimeFigureOut">
              <a:rPr lang="en-US" smtClean="0"/>
              <a:t>12/18/23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3AB5E-33BA-8749-A20F-9CA8194C6B65}" type="slidenum">
              <a:rPr lang="en-US" smtClean="0"/>
              <a:t>‹#›</a:t>
            </a:fld>
            <a:endParaRPr lang="en-US"/>
          </a:p>
        </p:txBody>
      </p:sp>
    </p:spTree>
    <p:extLst>
      <p:ext uri="{BB962C8B-B14F-4D97-AF65-F5344CB8AC3E}">
        <p14:creationId xmlns:p14="http://schemas.microsoft.com/office/powerpoint/2010/main" val="34015302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59BD96B-75CA-1841-90D5-B18FC898F678}" type="datetimeFigureOut">
              <a:rPr lang="en-US" smtClean="0"/>
              <a:t>12/18/23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3AB5E-33BA-8749-A20F-9CA8194C6B65}" type="slidenum">
              <a:rPr lang="en-US" smtClean="0"/>
              <a:t>‹#›</a:t>
            </a:fld>
            <a:endParaRPr lang="en-US"/>
          </a:p>
        </p:txBody>
      </p:sp>
    </p:spTree>
    <p:extLst>
      <p:ext uri="{BB962C8B-B14F-4D97-AF65-F5344CB8AC3E}">
        <p14:creationId xmlns:p14="http://schemas.microsoft.com/office/powerpoint/2010/main" val="3581216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59BD96B-75CA-1841-90D5-B18FC898F678}" type="datetimeFigureOut">
              <a:rPr lang="en-US" smtClean="0"/>
              <a:t>12/18/23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3AB5E-33BA-8749-A20F-9CA8194C6B65}" type="slidenum">
              <a:rPr lang="en-US" smtClean="0"/>
              <a:t>‹#›</a:t>
            </a:fld>
            <a:endParaRPr lang="en-US"/>
          </a:p>
        </p:txBody>
      </p:sp>
    </p:spTree>
    <p:extLst>
      <p:ext uri="{BB962C8B-B14F-4D97-AF65-F5344CB8AC3E}">
        <p14:creationId xmlns:p14="http://schemas.microsoft.com/office/powerpoint/2010/main" val="9763529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59BD96B-75CA-1841-90D5-B18FC898F678}" type="datetimeFigureOut">
              <a:rPr lang="en-US" smtClean="0"/>
              <a:t>12/18/23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3AB5E-33BA-8749-A20F-9CA8194C6B65}" type="slidenum">
              <a:rPr lang="en-US" smtClean="0"/>
              <a:t>‹#›</a:t>
            </a:fld>
            <a:endParaRPr lang="en-US"/>
          </a:p>
        </p:txBody>
      </p:sp>
    </p:spTree>
    <p:extLst>
      <p:ext uri="{BB962C8B-B14F-4D97-AF65-F5344CB8AC3E}">
        <p14:creationId xmlns:p14="http://schemas.microsoft.com/office/powerpoint/2010/main" val="38892394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59BD96B-75CA-1841-90D5-B18FC898F678}" type="datetimeFigureOut">
              <a:rPr lang="en-US" smtClean="0"/>
              <a:t>12/18/23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3AB5E-33BA-8749-A20F-9CA8194C6B65}" type="slidenum">
              <a:rPr lang="en-US" smtClean="0"/>
              <a:t>‹#›</a:t>
            </a:fld>
            <a:endParaRPr lang="en-US"/>
          </a:p>
        </p:txBody>
      </p:sp>
    </p:spTree>
    <p:extLst>
      <p:ext uri="{BB962C8B-B14F-4D97-AF65-F5344CB8AC3E}">
        <p14:creationId xmlns:p14="http://schemas.microsoft.com/office/powerpoint/2010/main" val="1376030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686117"/>
            <a:ext cx="3008313" cy="1081612"/>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3575050" y="686118"/>
            <a:ext cx="5111750" cy="544795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848168"/>
            <a:ext cx="3008313" cy="436634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59BD96B-75CA-1841-90D5-B18FC898F678}" type="datetimeFigureOut">
              <a:rPr lang="en-US" smtClean="0"/>
              <a:t>12/18/23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3AB5E-33BA-8749-A20F-9CA8194C6B65}" type="slidenum">
              <a:rPr lang="en-US" smtClean="0"/>
              <a:t>‹#›</a:t>
            </a:fld>
            <a:endParaRPr lang="en-US"/>
          </a:p>
        </p:txBody>
      </p:sp>
    </p:spTree>
    <p:extLst>
      <p:ext uri="{BB962C8B-B14F-4D97-AF65-F5344CB8AC3E}">
        <p14:creationId xmlns:p14="http://schemas.microsoft.com/office/powerpoint/2010/main" val="2510204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59BD96B-75CA-1841-90D5-B18FC898F678}" type="datetimeFigureOut">
              <a:rPr lang="en-US" smtClean="0"/>
              <a:t>12/18/23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3AB5E-33BA-8749-A20F-9CA8194C6B65}" type="slidenum">
              <a:rPr lang="en-US" smtClean="0"/>
              <a:t>‹#›</a:t>
            </a:fld>
            <a:endParaRPr lang="en-US"/>
          </a:p>
        </p:txBody>
      </p:sp>
    </p:spTree>
    <p:extLst>
      <p:ext uri="{BB962C8B-B14F-4D97-AF65-F5344CB8AC3E}">
        <p14:creationId xmlns:p14="http://schemas.microsoft.com/office/powerpoint/2010/main" val="9835986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01971"/>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929704"/>
            <a:ext cx="8229600" cy="419645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9BD96B-75CA-1841-90D5-B18FC898F678}" type="datetimeFigureOut">
              <a:rPr lang="en-US" smtClean="0"/>
              <a:t>12/18/23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072563" y="6356350"/>
            <a:ext cx="1094874"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3AB5E-33BA-8749-A20F-9CA8194C6B65}" type="slidenum">
              <a:rPr lang="en-US" smtClean="0"/>
              <a:t>‹#›</a:t>
            </a:fld>
            <a:endParaRPr lang="en-US"/>
          </a:p>
        </p:txBody>
      </p:sp>
      <p:pic>
        <p:nvPicPr>
          <p:cNvPr id="7" name="Picture 6" descr="MD-flag-background-ppt.png"/>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9143999" cy="571500"/>
          </a:xfrm>
          <a:prstGeom prst="rect">
            <a:avLst/>
          </a:prstGeom>
        </p:spPr>
      </p:pic>
      <p:pic>
        <p:nvPicPr>
          <p:cNvPr id="8" name="Picture 7" descr="UMBC-primary-logo-CMYK-on-black.png"/>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94287" y="86177"/>
            <a:ext cx="1749252" cy="402989"/>
          </a:xfrm>
          <a:prstGeom prst="rect">
            <a:avLst/>
          </a:prstGeom>
        </p:spPr>
      </p:pic>
      <p:pic>
        <p:nvPicPr>
          <p:cNvPr id="9" name="Picture 8" descr="corner-element.png"/>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7919918" y="5615558"/>
            <a:ext cx="1224081" cy="1242442"/>
          </a:xfrm>
          <a:prstGeom prst="rect">
            <a:avLst/>
          </a:prstGeom>
          <a:noFill/>
          <a:ln>
            <a:noFill/>
          </a:ln>
        </p:spPr>
      </p:pic>
    </p:spTree>
    <p:extLst>
      <p:ext uri="{BB962C8B-B14F-4D97-AF65-F5344CB8AC3E}">
        <p14:creationId xmlns:p14="http://schemas.microsoft.com/office/powerpoint/2010/main" val="31893508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ollage of a movie poster&#10;&#10;Description automatically generated">
            <a:extLst>
              <a:ext uri="{FF2B5EF4-FFF2-40B4-BE49-F238E27FC236}">
                <a16:creationId xmlns:a16="http://schemas.microsoft.com/office/drawing/2014/main" id="{0B3FE4F1-9D8A-DAA3-6034-8612A5108283}"/>
              </a:ext>
            </a:extLst>
          </p:cNvPr>
          <p:cNvPicPr>
            <a:picLocks noChangeAspect="1"/>
          </p:cNvPicPr>
          <p:nvPr/>
        </p:nvPicPr>
        <p:blipFill>
          <a:blip r:embed="rId3">
            <a:alphaModFix amt="20000"/>
          </a:blip>
          <a:stretch>
            <a:fillRect/>
          </a:stretch>
        </p:blipFill>
        <p:spPr>
          <a:xfrm>
            <a:off x="69676" y="690916"/>
            <a:ext cx="8786191" cy="6167084"/>
          </a:xfrm>
          <a:prstGeom prst="rect">
            <a:avLst/>
          </a:prstGeom>
          <a:ln>
            <a:noFill/>
          </a:ln>
          <a:effectLst>
            <a:softEdge rad="112500"/>
          </a:effectLst>
        </p:spPr>
      </p:pic>
      <p:sp>
        <p:nvSpPr>
          <p:cNvPr id="2" name="Title 1"/>
          <p:cNvSpPr>
            <a:spLocks noGrp="1"/>
          </p:cNvSpPr>
          <p:nvPr>
            <p:ph type="ctrTitle"/>
          </p:nvPr>
        </p:nvSpPr>
        <p:spPr>
          <a:xfrm>
            <a:off x="557939" y="914400"/>
            <a:ext cx="8105613" cy="1937288"/>
          </a:xfrm>
        </p:spPr>
        <p:txBody>
          <a:bodyPr>
            <a:normAutofit/>
          </a:bodyPr>
          <a:lstStyle/>
          <a:p>
            <a:r>
              <a:rPr lang="en-US" dirty="0">
                <a:latin typeface="Georgia" panose="02040502050405020303" pitchFamily="18" charset="0"/>
              </a:rPr>
              <a:t>Korean Drama Recommendation System </a:t>
            </a:r>
          </a:p>
        </p:txBody>
      </p:sp>
      <p:sp>
        <p:nvSpPr>
          <p:cNvPr id="3" name="Subtitle 2"/>
          <p:cNvSpPr>
            <a:spLocks noGrp="1"/>
          </p:cNvSpPr>
          <p:nvPr>
            <p:ph type="subTitle" idx="1"/>
          </p:nvPr>
        </p:nvSpPr>
        <p:spPr>
          <a:xfrm>
            <a:off x="744560" y="3259094"/>
            <a:ext cx="7436424" cy="591135"/>
          </a:xfrm>
        </p:spPr>
        <p:txBody>
          <a:bodyPr>
            <a:normAutofit fontScale="55000" lnSpcReduction="20000"/>
          </a:bodyPr>
          <a:lstStyle/>
          <a:p>
            <a:r>
              <a:rPr lang="en-US" dirty="0">
                <a:solidFill>
                  <a:schemeClr val="tx1"/>
                </a:solidFill>
                <a:latin typeface="Georgia" panose="02040502050405020303" pitchFamily="18" charset="0"/>
              </a:rPr>
              <a:t>DATA606- Capstone Project in Data Science</a:t>
            </a:r>
          </a:p>
          <a:p>
            <a:r>
              <a:rPr lang="en-US" dirty="0">
                <a:solidFill>
                  <a:schemeClr val="tx1"/>
                </a:solidFill>
                <a:latin typeface="Georgia" panose="02040502050405020303" pitchFamily="18" charset="0"/>
              </a:rPr>
              <a:t>Under the guidance of Professor Dr. </a:t>
            </a:r>
            <a:r>
              <a:rPr lang="en-US" dirty="0" err="1">
                <a:solidFill>
                  <a:schemeClr val="tx1"/>
                </a:solidFill>
                <a:latin typeface="Georgia" panose="02040502050405020303" pitchFamily="18" charset="0"/>
              </a:rPr>
              <a:t>Chaojie</a:t>
            </a:r>
            <a:r>
              <a:rPr lang="en-US" dirty="0">
                <a:solidFill>
                  <a:schemeClr val="tx1"/>
                </a:solidFill>
                <a:latin typeface="Georgia" panose="02040502050405020303" pitchFamily="18" charset="0"/>
              </a:rPr>
              <a:t>(Jay) Wang</a:t>
            </a:r>
          </a:p>
        </p:txBody>
      </p:sp>
      <p:sp>
        <p:nvSpPr>
          <p:cNvPr id="4" name="TextBox 3">
            <a:extLst>
              <a:ext uri="{FF2B5EF4-FFF2-40B4-BE49-F238E27FC236}">
                <a16:creationId xmlns:a16="http://schemas.microsoft.com/office/drawing/2014/main" id="{BF92F92F-D2D2-97BA-85E9-A1312E24E324}"/>
              </a:ext>
            </a:extLst>
          </p:cNvPr>
          <p:cNvSpPr txBox="1"/>
          <p:nvPr/>
        </p:nvSpPr>
        <p:spPr>
          <a:xfrm>
            <a:off x="2737448" y="4032408"/>
            <a:ext cx="3361694" cy="646331"/>
          </a:xfrm>
          <a:prstGeom prst="rect">
            <a:avLst/>
          </a:prstGeom>
          <a:noFill/>
        </p:spPr>
        <p:txBody>
          <a:bodyPr wrap="square" rtlCol="0">
            <a:spAutoFit/>
          </a:bodyPr>
          <a:lstStyle/>
          <a:p>
            <a:pPr algn="ctr"/>
            <a:r>
              <a:rPr lang="en-US" dirty="0">
                <a:latin typeface="Georgia" panose="02040502050405020303" pitchFamily="18" charset="0"/>
              </a:rPr>
              <a:t>By: Sunjung Kim</a:t>
            </a:r>
          </a:p>
          <a:p>
            <a:pPr algn="ctr"/>
            <a:r>
              <a:rPr lang="en-US" dirty="0">
                <a:latin typeface="Georgia" panose="02040502050405020303" pitchFamily="18" charset="0"/>
              </a:rPr>
              <a:t>KA62774</a:t>
            </a:r>
          </a:p>
        </p:txBody>
      </p:sp>
    </p:spTree>
    <p:extLst>
      <p:ext uri="{BB962C8B-B14F-4D97-AF65-F5344CB8AC3E}">
        <p14:creationId xmlns:p14="http://schemas.microsoft.com/office/powerpoint/2010/main" val="30269186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3043407D-1C85-067A-68D5-E1557A7ED8F7}"/>
              </a:ext>
            </a:extLst>
          </p:cNvPr>
          <p:cNvSpPr>
            <a:spLocks noGrp="1"/>
          </p:cNvSpPr>
          <p:nvPr>
            <p:ph type="title"/>
          </p:nvPr>
        </p:nvSpPr>
        <p:spPr>
          <a:xfrm>
            <a:off x="457200" y="601971"/>
            <a:ext cx="8229600" cy="1143000"/>
          </a:xfrm>
        </p:spPr>
        <p:txBody>
          <a:bodyPr/>
          <a:lstStyle/>
          <a:p>
            <a:r>
              <a:rPr lang="en-US" dirty="0">
                <a:latin typeface="Georgia" panose="02040502050405020303" pitchFamily="18" charset="0"/>
              </a:rPr>
              <a:t>Results(Contd.)</a:t>
            </a:r>
            <a:endParaRPr lang="en-US" dirty="0"/>
          </a:p>
        </p:txBody>
      </p:sp>
      <p:pic>
        <p:nvPicPr>
          <p:cNvPr id="3" name="Picture 2" descr="A close up of words&#10;&#10;Description automatically generated">
            <a:extLst>
              <a:ext uri="{FF2B5EF4-FFF2-40B4-BE49-F238E27FC236}">
                <a16:creationId xmlns:a16="http://schemas.microsoft.com/office/drawing/2014/main" id="{A95B2E58-CD02-2364-F2A9-B3D107F56DD4}"/>
              </a:ext>
            </a:extLst>
          </p:cNvPr>
          <p:cNvPicPr>
            <a:picLocks noChangeAspect="1"/>
          </p:cNvPicPr>
          <p:nvPr/>
        </p:nvPicPr>
        <p:blipFill>
          <a:blip r:embed="rId2"/>
          <a:stretch>
            <a:fillRect/>
          </a:stretch>
        </p:blipFill>
        <p:spPr>
          <a:xfrm>
            <a:off x="1753925" y="1632991"/>
            <a:ext cx="5495290" cy="4933591"/>
          </a:xfrm>
          <a:prstGeom prst="rect">
            <a:avLst/>
          </a:prstGeom>
        </p:spPr>
      </p:pic>
    </p:spTree>
    <p:extLst>
      <p:ext uri="{BB962C8B-B14F-4D97-AF65-F5344CB8AC3E}">
        <p14:creationId xmlns:p14="http://schemas.microsoft.com/office/powerpoint/2010/main" val="13278706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CDF52-1A2C-89F9-88BE-090CF7595DD2}"/>
              </a:ext>
            </a:extLst>
          </p:cNvPr>
          <p:cNvSpPr>
            <a:spLocks noGrp="1"/>
          </p:cNvSpPr>
          <p:nvPr>
            <p:ph type="title"/>
          </p:nvPr>
        </p:nvSpPr>
        <p:spPr>
          <a:xfrm>
            <a:off x="457200" y="601971"/>
            <a:ext cx="8229600" cy="1143000"/>
          </a:xfrm>
        </p:spPr>
        <p:txBody>
          <a:bodyPr anchor="ctr">
            <a:normAutofit fontScale="90000"/>
          </a:bodyPr>
          <a:lstStyle/>
          <a:p>
            <a:r>
              <a:rPr lang="en-US" dirty="0">
                <a:latin typeface="Georgia" panose="02040502050405020303" pitchFamily="18" charset="0"/>
              </a:rPr>
              <a:t>Content-Based Recommendation</a:t>
            </a:r>
          </a:p>
        </p:txBody>
      </p:sp>
      <p:pic>
        <p:nvPicPr>
          <p:cNvPr id="5" name="Content Placeholder 4" descr="A diagram of a diagram of a diagram of a diagram of a diagram of a diagram of a diagram of a diagram of a diagram of a diagram of a diagram of a diagram of a diagram of&#10;&#10;Description automatically generated">
            <a:extLst>
              <a:ext uri="{FF2B5EF4-FFF2-40B4-BE49-F238E27FC236}">
                <a16:creationId xmlns:a16="http://schemas.microsoft.com/office/drawing/2014/main" id="{6AABA323-0372-CAA5-B824-0CDC8B04A55C}"/>
              </a:ext>
            </a:extLst>
          </p:cNvPr>
          <p:cNvPicPr>
            <a:picLocks noGrp="1" noChangeAspect="1"/>
          </p:cNvPicPr>
          <p:nvPr>
            <p:ph sz="half" idx="1"/>
          </p:nvPr>
        </p:nvPicPr>
        <p:blipFill>
          <a:blip r:embed="rId3"/>
          <a:stretch>
            <a:fillRect/>
          </a:stretch>
        </p:blipFill>
        <p:spPr>
          <a:xfrm>
            <a:off x="883920" y="1744971"/>
            <a:ext cx="2590800" cy="2111501"/>
          </a:xfrm>
          <a:noFill/>
        </p:spPr>
      </p:pic>
      <p:pic>
        <p:nvPicPr>
          <p:cNvPr id="7" name="Content Placeholder 6" descr="A math equation with square root and equal sign&#10;&#10;Description automatically generated with medium confidence">
            <a:extLst>
              <a:ext uri="{FF2B5EF4-FFF2-40B4-BE49-F238E27FC236}">
                <a16:creationId xmlns:a16="http://schemas.microsoft.com/office/drawing/2014/main" id="{8A10015E-3FA6-0B6D-757F-F503DA8DBF02}"/>
              </a:ext>
            </a:extLst>
          </p:cNvPr>
          <p:cNvPicPr>
            <a:picLocks noGrp="1" noChangeAspect="1"/>
          </p:cNvPicPr>
          <p:nvPr>
            <p:ph sz="half" idx="2"/>
          </p:nvPr>
        </p:nvPicPr>
        <p:blipFill>
          <a:blip r:embed="rId4"/>
          <a:stretch>
            <a:fillRect/>
          </a:stretch>
        </p:blipFill>
        <p:spPr>
          <a:xfrm>
            <a:off x="4061460" y="1737361"/>
            <a:ext cx="4038600" cy="762427"/>
          </a:xfrm>
        </p:spPr>
      </p:pic>
      <p:pic>
        <p:nvPicPr>
          <p:cNvPr id="11" name="Picture 10" descr="A screenshot of a computer code&#10;&#10;Description automatically generated">
            <a:extLst>
              <a:ext uri="{FF2B5EF4-FFF2-40B4-BE49-F238E27FC236}">
                <a16:creationId xmlns:a16="http://schemas.microsoft.com/office/drawing/2014/main" id="{240F15E8-E169-2B67-9A6C-71343B16B10E}"/>
              </a:ext>
            </a:extLst>
          </p:cNvPr>
          <p:cNvPicPr>
            <a:picLocks noChangeAspect="1"/>
          </p:cNvPicPr>
          <p:nvPr/>
        </p:nvPicPr>
        <p:blipFill>
          <a:blip r:embed="rId5"/>
          <a:stretch>
            <a:fillRect/>
          </a:stretch>
        </p:blipFill>
        <p:spPr>
          <a:xfrm>
            <a:off x="1607820" y="3929252"/>
            <a:ext cx="6492240" cy="2871240"/>
          </a:xfrm>
          <a:prstGeom prst="rect">
            <a:avLst/>
          </a:prstGeom>
        </p:spPr>
      </p:pic>
    </p:spTree>
    <p:extLst>
      <p:ext uri="{BB962C8B-B14F-4D97-AF65-F5344CB8AC3E}">
        <p14:creationId xmlns:p14="http://schemas.microsoft.com/office/powerpoint/2010/main" val="39676798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94CDF-3A8A-85C9-3B05-C60D62FF7E63}"/>
              </a:ext>
            </a:extLst>
          </p:cNvPr>
          <p:cNvSpPr>
            <a:spLocks noGrp="1"/>
          </p:cNvSpPr>
          <p:nvPr>
            <p:ph type="title"/>
          </p:nvPr>
        </p:nvSpPr>
        <p:spPr/>
        <p:txBody>
          <a:bodyPr>
            <a:normAutofit/>
          </a:bodyPr>
          <a:lstStyle/>
          <a:p>
            <a:r>
              <a:rPr lang="en-US" dirty="0">
                <a:latin typeface="Georgia" panose="02040502050405020303" pitchFamily="18" charset="0"/>
              </a:rPr>
              <a:t>Attributes Recommendation</a:t>
            </a:r>
          </a:p>
        </p:txBody>
      </p:sp>
      <p:sp>
        <p:nvSpPr>
          <p:cNvPr id="3" name="Content Placeholder 2">
            <a:extLst>
              <a:ext uri="{FF2B5EF4-FFF2-40B4-BE49-F238E27FC236}">
                <a16:creationId xmlns:a16="http://schemas.microsoft.com/office/drawing/2014/main" id="{418DC6D7-3AFD-FE5D-4E2B-B37F14D9A39D}"/>
              </a:ext>
            </a:extLst>
          </p:cNvPr>
          <p:cNvSpPr>
            <a:spLocks noGrp="1"/>
          </p:cNvSpPr>
          <p:nvPr>
            <p:ph idx="1"/>
          </p:nvPr>
        </p:nvSpPr>
        <p:spPr/>
        <p:txBody>
          <a:bodyPr>
            <a:normAutofit fontScale="77500" lnSpcReduction="20000"/>
          </a:bodyPr>
          <a:lstStyle/>
          <a:p>
            <a:pPr algn="l"/>
            <a:r>
              <a:rPr lang="en-US" b="0" i="0" dirty="0">
                <a:solidFill>
                  <a:srgbClr val="374151"/>
                </a:solidFill>
                <a:effectLst/>
                <a:latin typeface="Georgia" panose="02040502050405020303" pitchFamily="18" charset="0"/>
              </a:rPr>
              <a:t>The aim is to refine the system's ability to provide accurate recommendations by capturing nuanced aspects of the content. To achieve this, the recommender system will be developed with a focus on several key metadata elements. These include:</a:t>
            </a:r>
          </a:p>
          <a:p>
            <a:r>
              <a:rPr lang="en-US" b="0" i="0" dirty="0">
                <a:solidFill>
                  <a:srgbClr val="374151"/>
                </a:solidFill>
                <a:effectLst/>
                <a:latin typeface="Georgia" panose="02040502050405020303" pitchFamily="18" charset="0"/>
              </a:rPr>
              <a:t>The top </a:t>
            </a:r>
            <a:r>
              <a:rPr lang="en-US" dirty="0">
                <a:solidFill>
                  <a:srgbClr val="374151"/>
                </a:solidFill>
                <a:latin typeface="Georgia" panose="02040502050405020303" pitchFamily="18" charset="0"/>
              </a:rPr>
              <a:t>actors </a:t>
            </a:r>
            <a:r>
              <a:rPr lang="en-US" b="0" i="0" dirty="0">
                <a:solidFill>
                  <a:srgbClr val="374151"/>
                </a:solidFill>
                <a:effectLst/>
                <a:latin typeface="Georgia" panose="02040502050405020303" pitchFamily="18" charset="0"/>
              </a:rPr>
              <a:t>featured in the K-Drama.</a:t>
            </a:r>
          </a:p>
          <a:p>
            <a:r>
              <a:rPr lang="en-US" b="0" i="0" dirty="0">
                <a:solidFill>
                  <a:srgbClr val="374151"/>
                </a:solidFill>
                <a:effectLst/>
                <a:latin typeface="Georgia" panose="02040502050405020303" pitchFamily="18" charset="0"/>
              </a:rPr>
              <a:t>The synopsis of K-Drama</a:t>
            </a:r>
          </a:p>
          <a:p>
            <a:r>
              <a:rPr lang="en-US" b="0" i="0" dirty="0">
                <a:solidFill>
                  <a:srgbClr val="374151"/>
                </a:solidFill>
                <a:effectLst/>
                <a:latin typeface="Georgia" panose="02040502050405020303" pitchFamily="18" charset="0"/>
              </a:rPr>
              <a:t>The genres associated with the K-Drama.</a:t>
            </a:r>
          </a:p>
          <a:p>
            <a:pPr algn="l"/>
            <a:r>
              <a:rPr lang="en-US" b="0" i="0" dirty="0">
                <a:solidFill>
                  <a:srgbClr val="374151"/>
                </a:solidFill>
                <a:effectLst/>
                <a:latin typeface="Georgia" panose="02040502050405020303" pitchFamily="18" charset="0"/>
              </a:rPr>
              <a:t>By integrating these the recommender system is expected to deliver more precise and relevant suggestions, aligning closely with the individual preferences and interests of the users.</a:t>
            </a:r>
          </a:p>
          <a:p>
            <a:pPr algn="l"/>
            <a:endParaRPr lang="en-US" b="0" i="0" dirty="0">
              <a:solidFill>
                <a:srgbClr val="374151"/>
              </a:solidFill>
              <a:effectLst/>
              <a:latin typeface="Söhne"/>
            </a:endParaRPr>
          </a:p>
          <a:p>
            <a:endParaRPr lang="en-US" dirty="0"/>
          </a:p>
        </p:txBody>
      </p:sp>
    </p:spTree>
    <p:extLst>
      <p:ext uri="{BB962C8B-B14F-4D97-AF65-F5344CB8AC3E}">
        <p14:creationId xmlns:p14="http://schemas.microsoft.com/office/powerpoint/2010/main" val="31149918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F77AB46D-8C1A-4174-89B5-3210B47DEED3}"/>
              </a:ext>
            </a:extLst>
          </p:cNvPr>
          <p:cNvSpPr>
            <a:spLocks noGrp="1"/>
          </p:cNvSpPr>
          <p:nvPr>
            <p:ph type="title"/>
          </p:nvPr>
        </p:nvSpPr>
        <p:spPr>
          <a:xfrm>
            <a:off x="457200" y="601971"/>
            <a:ext cx="8229600" cy="1143000"/>
          </a:xfrm>
        </p:spPr>
        <p:txBody>
          <a:bodyPr>
            <a:normAutofit fontScale="90000"/>
          </a:bodyPr>
          <a:lstStyle/>
          <a:p>
            <a:r>
              <a:rPr lang="en-US" dirty="0">
                <a:latin typeface="Georgia" panose="02040502050405020303" pitchFamily="18" charset="0"/>
              </a:rPr>
              <a:t>Attributes Recommendation(</a:t>
            </a:r>
            <a:r>
              <a:rPr lang="en-US" dirty="0" err="1">
                <a:latin typeface="Georgia" panose="02040502050405020303" pitchFamily="18" charset="0"/>
              </a:rPr>
              <a:t>Con’t</a:t>
            </a:r>
            <a:r>
              <a:rPr lang="en-US" dirty="0">
                <a:latin typeface="Georgia" panose="02040502050405020303" pitchFamily="18" charset="0"/>
              </a:rPr>
              <a:t>)</a:t>
            </a:r>
          </a:p>
        </p:txBody>
      </p:sp>
      <p:pic>
        <p:nvPicPr>
          <p:cNvPr id="5" name="Picture 4">
            <a:extLst>
              <a:ext uri="{FF2B5EF4-FFF2-40B4-BE49-F238E27FC236}">
                <a16:creationId xmlns:a16="http://schemas.microsoft.com/office/drawing/2014/main" id="{D8339472-8AFA-1671-A12C-BFEA30F628AC}"/>
              </a:ext>
            </a:extLst>
          </p:cNvPr>
          <p:cNvPicPr>
            <a:picLocks noChangeAspect="1"/>
          </p:cNvPicPr>
          <p:nvPr/>
        </p:nvPicPr>
        <p:blipFill>
          <a:blip r:embed="rId3"/>
          <a:stretch>
            <a:fillRect/>
          </a:stretch>
        </p:blipFill>
        <p:spPr>
          <a:xfrm>
            <a:off x="2220132" y="1825158"/>
            <a:ext cx="4703736" cy="1975568"/>
          </a:xfrm>
          <a:prstGeom prst="rect">
            <a:avLst/>
          </a:prstGeom>
          <a:noFill/>
        </p:spPr>
      </p:pic>
      <p:sp>
        <p:nvSpPr>
          <p:cNvPr id="3" name="Content Placeholder 2">
            <a:extLst>
              <a:ext uri="{FF2B5EF4-FFF2-40B4-BE49-F238E27FC236}">
                <a16:creationId xmlns:a16="http://schemas.microsoft.com/office/drawing/2014/main" id="{CFFC68FC-5122-DE85-63CB-21610093C5D6}"/>
              </a:ext>
            </a:extLst>
          </p:cNvPr>
          <p:cNvSpPr>
            <a:spLocks noGrp="1"/>
          </p:cNvSpPr>
          <p:nvPr>
            <p:ph sz="half" idx="2"/>
          </p:nvPr>
        </p:nvSpPr>
        <p:spPr>
          <a:xfrm>
            <a:off x="457201" y="4462670"/>
            <a:ext cx="8229600" cy="1663493"/>
          </a:xfrm>
        </p:spPr>
        <p:txBody>
          <a:bodyPr>
            <a:normAutofit/>
          </a:bodyPr>
          <a:lstStyle/>
          <a:p>
            <a:pPr>
              <a:lnSpc>
                <a:spcPct val="90000"/>
              </a:lnSpc>
              <a:buFont typeface="Arial" panose="020B0604020202020204" pitchFamily="34" charset="0"/>
              <a:buChar char="•"/>
            </a:pPr>
            <a:r>
              <a:rPr lang="en-US" sz="2000" b="0" i="0" dirty="0">
                <a:effectLst/>
                <a:latin typeface="Georgia" panose="02040502050405020303" pitchFamily="18" charset="0"/>
              </a:rPr>
              <a:t>the concatenated column </a:t>
            </a:r>
            <a:r>
              <a:rPr lang="en-US" sz="2000" b="1" i="0" dirty="0" err="1">
                <a:effectLst/>
                <a:latin typeface="Georgia" panose="02040502050405020303" pitchFamily="18" charset="0"/>
              </a:rPr>
              <a:t>attribute_based</a:t>
            </a:r>
            <a:r>
              <a:rPr lang="en-US" sz="2000" b="0" i="0" dirty="0">
                <a:effectLst/>
                <a:latin typeface="Georgia" panose="02040502050405020303" pitchFamily="18" charset="0"/>
              </a:rPr>
              <a:t> in text form so here we convert it to numerical vectors for recommendation with </a:t>
            </a:r>
            <a:r>
              <a:rPr lang="en-US" sz="2000" b="1" i="0" dirty="0" err="1">
                <a:effectLst/>
                <a:latin typeface="Georgia" panose="02040502050405020303" pitchFamily="18" charset="0"/>
              </a:rPr>
              <a:t>CountVectorizer</a:t>
            </a:r>
            <a:r>
              <a:rPr lang="en-US" sz="2000" b="1" i="0" dirty="0">
                <a:effectLst/>
                <a:latin typeface="Georgia" panose="02040502050405020303" pitchFamily="18" charset="0"/>
              </a:rPr>
              <a:t>.</a:t>
            </a:r>
            <a:endParaRPr lang="en-US" sz="2000" b="0" i="0" dirty="0">
              <a:effectLst/>
              <a:latin typeface="Georgia" panose="02040502050405020303" pitchFamily="18" charset="0"/>
            </a:endParaRPr>
          </a:p>
          <a:p>
            <a:pPr>
              <a:lnSpc>
                <a:spcPct val="90000"/>
              </a:lnSpc>
              <a:buFont typeface="Arial" panose="020B0604020202020204" pitchFamily="34" charset="0"/>
              <a:buChar char="•"/>
            </a:pPr>
            <a:r>
              <a:rPr lang="en-US" sz="2000" b="0" i="0" dirty="0">
                <a:effectLst/>
                <a:latin typeface="Georgia" panose="02040502050405020303" pitchFamily="18" charset="0"/>
              </a:rPr>
              <a:t>Calculation of Cosine Similarity of </a:t>
            </a:r>
            <a:r>
              <a:rPr lang="en-US" sz="2000" b="1" i="0" dirty="0" err="1">
                <a:effectLst/>
                <a:latin typeface="Georgia" panose="02040502050405020303" pitchFamily="18" charset="0"/>
              </a:rPr>
              <a:t>count_matrix_attribute</a:t>
            </a:r>
            <a:r>
              <a:rPr lang="en-US" sz="2000" b="1" i="0" dirty="0">
                <a:effectLst/>
                <a:latin typeface="Georgia" panose="02040502050405020303" pitchFamily="18" charset="0"/>
              </a:rPr>
              <a:t>.</a:t>
            </a:r>
            <a:endParaRPr lang="en-US" sz="2000" b="0" i="0" dirty="0">
              <a:effectLst/>
              <a:latin typeface="Georgia" panose="02040502050405020303" pitchFamily="18" charset="0"/>
            </a:endParaRPr>
          </a:p>
          <a:p>
            <a:pPr>
              <a:lnSpc>
                <a:spcPct val="90000"/>
              </a:lnSpc>
            </a:pPr>
            <a:endParaRPr lang="en-US" dirty="0"/>
          </a:p>
        </p:txBody>
      </p:sp>
    </p:spTree>
    <p:extLst>
      <p:ext uri="{BB962C8B-B14F-4D97-AF65-F5344CB8AC3E}">
        <p14:creationId xmlns:p14="http://schemas.microsoft.com/office/powerpoint/2010/main" val="5517080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62C77-A011-7EF1-FE55-04C9D8AA499A}"/>
              </a:ext>
            </a:extLst>
          </p:cNvPr>
          <p:cNvSpPr>
            <a:spLocks noGrp="1"/>
          </p:cNvSpPr>
          <p:nvPr>
            <p:ph type="title"/>
          </p:nvPr>
        </p:nvSpPr>
        <p:spPr/>
        <p:txBody>
          <a:bodyPr/>
          <a:lstStyle/>
          <a:p>
            <a:r>
              <a:rPr lang="en-US" dirty="0">
                <a:latin typeface="Georgia" panose="02040502050405020303" pitchFamily="18" charset="0"/>
              </a:rPr>
              <a:t>Web Application-</a:t>
            </a:r>
            <a:r>
              <a:rPr lang="en-US" dirty="0" err="1">
                <a:latin typeface="Georgia" panose="02040502050405020303" pitchFamily="18" charset="0"/>
              </a:rPr>
              <a:t>Streamlit</a:t>
            </a:r>
            <a:r>
              <a:rPr lang="en-US" dirty="0">
                <a:latin typeface="Georgia" panose="02040502050405020303" pitchFamily="18" charset="0"/>
              </a:rPr>
              <a:t> </a:t>
            </a:r>
          </a:p>
        </p:txBody>
      </p:sp>
      <p:sp>
        <p:nvSpPr>
          <p:cNvPr id="3" name="Content Placeholder 2">
            <a:extLst>
              <a:ext uri="{FF2B5EF4-FFF2-40B4-BE49-F238E27FC236}">
                <a16:creationId xmlns:a16="http://schemas.microsoft.com/office/drawing/2014/main" id="{EA7D9974-7FF2-2047-D85F-94CB29313803}"/>
              </a:ext>
            </a:extLst>
          </p:cNvPr>
          <p:cNvSpPr>
            <a:spLocks noGrp="1"/>
          </p:cNvSpPr>
          <p:nvPr>
            <p:ph idx="1"/>
          </p:nvPr>
        </p:nvSpPr>
        <p:spPr>
          <a:xfrm>
            <a:off x="5920354" y="1724270"/>
            <a:ext cx="1583105" cy="588624"/>
          </a:xfrm>
        </p:spPr>
        <p:txBody>
          <a:bodyPr>
            <a:normAutofit/>
          </a:bodyPr>
          <a:lstStyle/>
          <a:p>
            <a:pPr marL="0" indent="0">
              <a:buNone/>
            </a:pPr>
            <a:endParaRPr lang="en-US" dirty="0">
              <a:latin typeface="Georgia" panose="02040502050405020303" pitchFamily="18" charset="0"/>
            </a:endParaRPr>
          </a:p>
        </p:txBody>
      </p:sp>
      <p:pic>
        <p:nvPicPr>
          <p:cNvPr id="5" name="Picture 4" descr="A screenshot of a phone&#10;&#10;Description automatically generated">
            <a:extLst>
              <a:ext uri="{FF2B5EF4-FFF2-40B4-BE49-F238E27FC236}">
                <a16:creationId xmlns:a16="http://schemas.microsoft.com/office/drawing/2014/main" id="{5D46B618-A988-61EF-741D-C3984A81EFAB}"/>
              </a:ext>
            </a:extLst>
          </p:cNvPr>
          <p:cNvPicPr>
            <a:picLocks noChangeAspect="1"/>
          </p:cNvPicPr>
          <p:nvPr/>
        </p:nvPicPr>
        <p:blipFill>
          <a:blip r:embed="rId2"/>
          <a:stretch>
            <a:fillRect/>
          </a:stretch>
        </p:blipFill>
        <p:spPr>
          <a:xfrm>
            <a:off x="914400" y="1724270"/>
            <a:ext cx="7315200" cy="4812058"/>
          </a:xfrm>
          <a:prstGeom prst="rect">
            <a:avLst/>
          </a:prstGeom>
        </p:spPr>
      </p:pic>
    </p:spTree>
    <p:extLst>
      <p:ext uri="{BB962C8B-B14F-4D97-AF65-F5344CB8AC3E}">
        <p14:creationId xmlns:p14="http://schemas.microsoft.com/office/powerpoint/2010/main" val="1008836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3F667-B179-D335-DFF2-749DB87C0889}"/>
              </a:ext>
            </a:extLst>
          </p:cNvPr>
          <p:cNvSpPr>
            <a:spLocks noGrp="1"/>
          </p:cNvSpPr>
          <p:nvPr>
            <p:ph type="title"/>
          </p:nvPr>
        </p:nvSpPr>
        <p:spPr/>
        <p:txBody>
          <a:bodyPr/>
          <a:lstStyle/>
          <a:p>
            <a:r>
              <a:rPr lang="en-US" dirty="0">
                <a:latin typeface="Georgia" panose="02040502050405020303" pitchFamily="18" charset="0"/>
              </a:rPr>
              <a:t>Challenges</a:t>
            </a:r>
          </a:p>
        </p:txBody>
      </p:sp>
      <p:sp>
        <p:nvSpPr>
          <p:cNvPr id="3" name="Content Placeholder 2">
            <a:extLst>
              <a:ext uri="{FF2B5EF4-FFF2-40B4-BE49-F238E27FC236}">
                <a16:creationId xmlns:a16="http://schemas.microsoft.com/office/drawing/2014/main" id="{AB7DCCC7-6EAD-11D0-F996-088DD22B1F8C}"/>
              </a:ext>
            </a:extLst>
          </p:cNvPr>
          <p:cNvSpPr>
            <a:spLocks noGrp="1"/>
          </p:cNvSpPr>
          <p:nvPr>
            <p:ph idx="1"/>
          </p:nvPr>
        </p:nvSpPr>
        <p:spPr/>
        <p:txBody>
          <a:bodyPr>
            <a:normAutofit fontScale="77500" lnSpcReduction="20000"/>
          </a:bodyPr>
          <a:lstStyle/>
          <a:p>
            <a:pPr algn="l">
              <a:buFont typeface="Arial" panose="020B0604020202020204" pitchFamily="34" charset="0"/>
              <a:buChar char="•"/>
            </a:pPr>
            <a:r>
              <a:rPr lang="en-US" b="1" i="0" dirty="0">
                <a:effectLst/>
                <a:latin typeface="Georgia" panose="02040502050405020303" pitchFamily="18" charset="0"/>
              </a:rPr>
              <a:t>Data Quality and Availability</a:t>
            </a:r>
            <a:r>
              <a:rPr lang="en-US" b="0" i="0" dirty="0">
                <a:effectLst/>
                <a:latin typeface="Georgia" panose="02040502050405020303" pitchFamily="18" charset="0"/>
              </a:rPr>
              <a:t>: Address challenges related to sourcing and maintaining a high-quality, diverse dataset of Korean dramas, including issues with incomplete or biased data.</a:t>
            </a:r>
          </a:p>
          <a:p>
            <a:pPr algn="l">
              <a:buFont typeface="Arial" panose="020B0604020202020204" pitchFamily="34" charset="0"/>
              <a:buChar char="•"/>
            </a:pPr>
            <a:r>
              <a:rPr lang="en-US" b="1" i="0" dirty="0">
                <a:effectLst/>
                <a:latin typeface="Georgia" panose="02040502050405020303" pitchFamily="18" charset="0"/>
              </a:rPr>
              <a:t>Algorithm Complexity</a:t>
            </a:r>
            <a:r>
              <a:rPr lang="en-US" b="0" i="0" dirty="0">
                <a:effectLst/>
                <a:latin typeface="Georgia" panose="02040502050405020303" pitchFamily="18" charset="0"/>
              </a:rPr>
              <a:t>: Discuss the complexities in developing and tuning recommendation algorithms, especially in catering to diverse user preferences.</a:t>
            </a:r>
          </a:p>
          <a:p>
            <a:pPr algn="l">
              <a:buFont typeface="Arial" panose="020B0604020202020204" pitchFamily="34" charset="0"/>
              <a:buChar char="•"/>
            </a:pPr>
            <a:r>
              <a:rPr lang="en-US" b="1" i="0" dirty="0">
                <a:effectLst/>
                <a:latin typeface="Georgia" panose="02040502050405020303" pitchFamily="18" charset="0"/>
              </a:rPr>
              <a:t>Cultural Nuances</a:t>
            </a:r>
            <a:r>
              <a:rPr lang="en-US" b="0" i="0" dirty="0">
                <a:effectLst/>
                <a:latin typeface="Georgia" panose="02040502050405020303" pitchFamily="18" charset="0"/>
              </a:rPr>
              <a:t>: Highlight the challenge of understanding and integrating cultural nuances into the recommendation logic, ensuring relevance and sensitivity to different audiences.</a:t>
            </a:r>
          </a:p>
          <a:p>
            <a:endParaRPr lang="en-US" dirty="0"/>
          </a:p>
        </p:txBody>
      </p:sp>
    </p:spTree>
    <p:extLst>
      <p:ext uri="{BB962C8B-B14F-4D97-AF65-F5344CB8AC3E}">
        <p14:creationId xmlns:p14="http://schemas.microsoft.com/office/powerpoint/2010/main" val="40881343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B355CE-C3D0-DFD7-2A6B-CDD04295971E}"/>
              </a:ext>
            </a:extLst>
          </p:cNvPr>
          <p:cNvSpPr>
            <a:spLocks noGrp="1"/>
          </p:cNvSpPr>
          <p:nvPr>
            <p:ph idx="1"/>
          </p:nvPr>
        </p:nvSpPr>
        <p:spPr>
          <a:xfrm>
            <a:off x="1854200" y="2816225"/>
            <a:ext cx="5651500" cy="1225550"/>
          </a:xfrm>
        </p:spPr>
        <p:txBody>
          <a:bodyPr>
            <a:normAutofit fontScale="77500" lnSpcReduction="20000"/>
          </a:bodyPr>
          <a:lstStyle/>
          <a:p>
            <a:pPr marL="0" indent="0">
              <a:buNone/>
            </a:pPr>
            <a:r>
              <a:rPr lang="en-US" sz="8800" dirty="0">
                <a:latin typeface="Georgia" panose="02040502050405020303" pitchFamily="18" charset="0"/>
              </a:rPr>
              <a:t>THANK YOU!</a:t>
            </a:r>
          </a:p>
        </p:txBody>
      </p:sp>
    </p:spTree>
    <p:extLst>
      <p:ext uri="{BB962C8B-B14F-4D97-AF65-F5344CB8AC3E}">
        <p14:creationId xmlns:p14="http://schemas.microsoft.com/office/powerpoint/2010/main" val="176674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108BB-B91B-D71A-8B2A-BB44157121A2}"/>
              </a:ext>
            </a:extLst>
          </p:cNvPr>
          <p:cNvSpPr>
            <a:spLocks noGrp="1"/>
          </p:cNvSpPr>
          <p:nvPr>
            <p:ph type="title"/>
          </p:nvPr>
        </p:nvSpPr>
        <p:spPr/>
        <p:txBody>
          <a:bodyPr/>
          <a:lstStyle/>
          <a:p>
            <a:r>
              <a:rPr lang="en-US" dirty="0">
                <a:latin typeface="Georgia" panose="02040502050405020303" pitchFamily="18" charset="0"/>
              </a:rPr>
              <a:t>Background</a:t>
            </a:r>
          </a:p>
        </p:txBody>
      </p:sp>
      <p:sp>
        <p:nvSpPr>
          <p:cNvPr id="3" name="Content Placeholder 2">
            <a:extLst>
              <a:ext uri="{FF2B5EF4-FFF2-40B4-BE49-F238E27FC236}">
                <a16:creationId xmlns:a16="http://schemas.microsoft.com/office/drawing/2014/main" id="{D5FCA25B-A84B-F9AC-27DA-048954793329}"/>
              </a:ext>
            </a:extLst>
          </p:cNvPr>
          <p:cNvSpPr>
            <a:spLocks noGrp="1"/>
          </p:cNvSpPr>
          <p:nvPr>
            <p:ph idx="1"/>
          </p:nvPr>
        </p:nvSpPr>
        <p:spPr/>
        <p:txBody>
          <a:bodyPr>
            <a:normAutofit fontScale="92500" lnSpcReduction="10000"/>
          </a:bodyPr>
          <a:lstStyle/>
          <a:p>
            <a:pPr algn="l">
              <a:buFont typeface="Arial" panose="020B0604020202020204" pitchFamily="34" charset="0"/>
              <a:buChar char="•"/>
            </a:pPr>
            <a:r>
              <a:rPr lang="en-US" sz="1800" b="0" i="0" dirty="0">
                <a:solidFill>
                  <a:srgbClr val="374151"/>
                </a:solidFill>
                <a:effectLst/>
                <a:latin typeface="Georgia" panose="02040502050405020303" pitchFamily="18" charset="0"/>
              </a:rPr>
              <a:t>Korean TV dramas, commonly referred to as K-dramas, have enjoyed widespread popularity across Asia since the 1990s. It's only in the past decade that this genre has made significant inroads into the entertainment markets of Europe and the Americas, subsequently garnering a substantial following among Western audiences and establishing itself as a global entertainment trend.</a:t>
            </a:r>
          </a:p>
          <a:p>
            <a:pPr algn="l">
              <a:buFont typeface="Arial" panose="020B0604020202020204" pitchFamily="34" charset="0"/>
              <a:buChar char="•"/>
            </a:pPr>
            <a:r>
              <a:rPr lang="en-US" sz="1800" b="0" i="0" dirty="0">
                <a:solidFill>
                  <a:srgbClr val="374151"/>
                </a:solidFill>
                <a:effectLst/>
                <a:latin typeface="Georgia" panose="02040502050405020303" pitchFamily="18" charset="0"/>
              </a:rPr>
              <a:t>The use of recommender systems is prevalent in the digital marketplace, particularly in the realms of online streaming and shopping. These systems are adept at predicting products, movies, or shows that a consumer is likely to purchase or enjoy. Major companies like Netflix and Amazon employ these systems to enhance user experience by guiding them to content that aligns with their interests and viewing history.</a:t>
            </a:r>
          </a:p>
          <a:p>
            <a:pPr algn="l">
              <a:buFont typeface="Arial" panose="020B0604020202020204" pitchFamily="34" charset="0"/>
              <a:buChar char="•"/>
            </a:pPr>
            <a:r>
              <a:rPr lang="en-US" sz="1800" b="0" i="0" dirty="0">
                <a:solidFill>
                  <a:srgbClr val="374151"/>
                </a:solidFill>
                <a:effectLst/>
                <a:latin typeface="Georgia" panose="02040502050405020303" pitchFamily="18" charset="0"/>
              </a:rPr>
              <a:t>In response to the increasing global interest in K-dramas, this recommender system is specifically designed to suggest Korean dramas. The recommendations are based on an analysis of the dramas that users have previously viewed by synopsis, providing a tailored and relevant selection of K-dramas that align with their viewing preferences.</a:t>
            </a:r>
          </a:p>
          <a:p>
            <a:pPr marL="400050" lvl="1" indent="0">
              <a:buNone/>
            </a:pPr>
            <a:endParaRPr lang="en-US" sz="1900" dirty="0">
              <a:latin typeface="Georgia" panose="02040502050405020303" pitchFamily="18" charset="0"/>
            </a:endParaRPr>
          </a:p>
        </p:txBody>
      </p:sp>
    </p:spTree>
    <p:extLst>
      <p:ext uri="{BB962C8B-B14F-4D97-AF65-F5344CB8AC3E}">
        <p14:creationId xmlns:p14="http://schemas.microsoft.com/office/powerpoint/2010/main" val="28807214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5D0B4-0536-DD3C-0A88-8EBED0D8776E}"/>
              </a:ext>
            </a:extLst>
          </p:cNvPr>
          <p:cNvSpPr>
            <a:spLocks noGrp="1"/>
          </p:cNvSpPr>
          <p:nvPr>
            <p:ph type="title"/>
          </p:nvPr>
        </p:nvSpPr>
        <p:spPr/>
        <p:txBody>
          <a:bodyPr/>
          <a:lstStyle/>
          <a:p>
            <a:r>
              <a:rPr lang="en-US" dirty="0">
                <a:latin typeface="Georgia" panose="02040502050405020303" pitchFamily="18" charset="0"/>
              </a:rPr>
              <a:t>Introduction</a:t>
            </a:r>
          </a:p>
        </p:txBody>
      </p:sp>
      <p:sp>
        <p:nvSpPr>
          <p:cNvPr id="3" name="Content Placeholder 2">
            <a:extLst>
              <a:ext uri="{FF2B5EF4-FFF2-40B4-BE49-F238E27FC236}">
                <a16:creationId xmlns:a16="http://schemas.microsoft.com/office/drawing/2014/main" id="{00BB453E-1B07-6662-B537-A67A9E1760B2}"/>
              </a:ext>
            </a:extLst>
          </p:cNvPr>
          <p:cNvSpPr>
            <a:spLocks noGrp="1"/>
          </p:cNvSpPr>
          <p:nvPr>
            <p:ph idx="1"/>
          </p:nvPr>
        </p:nvSpPr>
        <p:spPr/>
        <p:txBody>
          <a:bodyPr>
            <a:normAutofit/>
          </a:bodyPr>
          <a:lstStyle/>
          <a:p>
            <a:r>
              <a:rPr lang="en-US" b="0" i="0" dirty="0">
                <a:solidFill>
                  <a:srgbClr val="374151"/>
                </a:solidFill>
                <a:effectLst/>
                <a:latin typeface="Georgia" panose="02040502050405020303" pitchFamily="18" charset="0"/>
              </a:rPr>
              <a:t>Analyzing patterns of similarity in K-dramas can provide a list of K-drama recommendations.</a:t>
            </a:r>
          </a:p>
          <a:p>
            <a:r>
              <a:rPr lang="en-US" dirty="0">
                <a:solidFill>
                  <a:srgbClr val="374151"/>
                </a:solidFill>
                <a:latin typeface="Georgia" panose="02040502050405020303" pitchFamily="18" charset="0"/>
              </a:rPr>
              <a:t>Recommendation systems involve predicting user preferences for unseen items.</a:t>
            </a:r>
          </a:p>
          <a:p>
            <a:pPr marL="0" indent="0">
              <a:buNone/>
            </a:pPr>
            <a:endParaRPr lang="en-US" b="0" i="0" dirty="0">
              <a:solidFill>
                <a:srgbClr val="374151"/>
              </a:solidFill>
              <a:effectLst/>
              <a:latin typeface="Söhne"/>
            </a:endParaRPr>
          </a:p>
          <a:p>
            <a:endParaRPr lang="en-US" dirty="0"/>
          </a:p>
        </p:txBody>
      </p:sp>
    </p:spTree>
    <p:extLst>
      <p:ext uri="{BB962C8B-B14F-4D97-AF65-F5344CB8AC3E}">
        <p14:creationId xmlns:p14="http://schemas.microsoft.com/office/powerpoint/2010/main" val="23124227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C3415-974A-AC5C-617E-CDA122B618F0}"/>
              </a:ext>
            </a:extLst>
          </p:cNvPr>
          <p:cNvSpPr>
            <a:spLocks noGrp="1"/>
          </p:cNvSpPr>
          <p:nvPr>
            <p:ph type="title"/>
          </p:nvPr>
        </p:nvSpPr>
        <p:spPr>
          <a:xfrm>
            <a:off x="457200" y="631951"/>
            <a:ext cx="8229600" cy="1143000"/>
          </a:xfrm>
        </p:spPr>
        <p:txBody>
          <a:bodyPr/>
          <a:lstStyle/>
          <a:p>
            <a:r>
              <a:rPr lang="en-US" dirty="0">
                <a:latin typeface="Georgia" panose="02040502050405020303" pitchFamily="18" charset="0"/>
              </a:rPr>
              <a:t>Data and Dataset</a:t>
            </a:r>
          </a:p>
        </p:txBody>
      </p:sp>
      <p:sp>
        <p:nvSpPr>
          <p:cNvPr id="3" name="Content Placeholder 2">
            <a:extLst>
              <a:ext uri="{FF2B5EF4-FFF2-40B4-BE49-F238E27FC236}">
                <a16:creationId xmlns:a16="http://schemas.microsoft.com/office/drawing/2014/main" id="{7DF601C4-7C95-E44B-C381-BBE3A90DFDF2}"/>
              </a:ext>
            </a:extLst>
          </p:cNvPr>
          <p:cNvSpPr>
            <a:spLocks noGrp="1"/>
          </p:cNvSpPr>
          <p:nvPr>
            <p:ph idx="1"/>
          </p:nvPr>
        </p:nvSpPr>
        <p:spPr>
          <a:xfrm>
            <a:off x="248255" y="2269125"/>
            <a:ext cx="4561138" cy="3856498"/>
          </a:xfrm>
        </p:spPr>
        <p:txBody>
          <a:bodyPr>
            <a:normAutofit/>
          </a:bodyPr>
          <a:lstStyle/>
          <a:p>
            <a:pPr algn="l">
              <a:buFont typeface="Arial" panose="020B0604020202020204" pitchFamily="34" charset="0"/>
              <a:buChar char="•"/>
            </a:pPr>
            <a:r>
              <a:rPr lang="en-US" sz="1400" b="1" i="0" dirty="0">
                <a:solidFill>
                  <a:srgbClr val="1F2328"/>
                </a:solidFill>
                <a:effectLst/>
                <a:latin typeface="Georgia" panose="02040502050405020303" pitchFamily="18" charset="0"/>
              </a:rPr>
              <a:t>Data sources:</a:t>
            </a:r>
            <a:r>
              <a:rPr lang="en-US" sz="1400" dirty="0">
                <a:solidFill>
                  <a:srgbClr val="1F2328"/>
                </a:solidFill>
                <a:latin typeface="Georgia" panose="02040502050405020303" pitchFamily="18" charset="0"/>
              </a:rPr>
              <a:t> </a:t>
            </a:r>
            <a:r>
              <a:rPr lang="en-US" sz="1400" b="0" i="0" dirty="0">
                <a:solidFill>
                  <a:srgbClr val="1F2328"/>
                </a:solidFill>
                <a:effectLst/>
                <a:latin typeface="Georgia" panose="02040502050405020303" pitchFamily="18" charset="0"/>
              </a:rPr>
              <a:t>TMDB website</a:t>
            </a:r>
          </a:p>
          <a:p>
            <a:pPr algn="l">
              <a:buFont typeface="Arial" panose="020B0604020202020204" pitchFamily="34" charset="0"/>
              <a:buChar char="•"/>
            </a:pPr>
            <a:r>
              <a:rPr lang="en-US" sz="1400" b="1" i="0" dirty="0">
                <a:solidFill>
                  <a:srgbClr val="1F2328"/>
                </a:solidFill>
                <a:effectLst/>
                <a:latin typeface="Georgia" panose="02040502050405020303" pitchFamily="18" charset="0"/>
              </a:rPr>
              <a:t>Data size:</a:t>
            </a:r>
            <a:r>
              <a:rPr lang="en-US" sz="1400" b="0" i="0" dirty="0">
                <a:solidFill>
                  <a:srgbClr val="1F2328"/>
                </a:solidFill>
                <a:effectLst/>
                <a:latin typeface="Georgia" panose="02040502050405020303" pitchFamily="18" charset="0"/>
              </a:rPr>
              <a:t> 94.8 KB</a:t>
            </a:r>
          </a:p>
          <a:p>
            <a:pPr algn="l">
              <a:buFont typeface="Arial" panose="020B0604020202020204" pitchFamily="34" charset="0"/>
              <a:buChar char="•"/>
            </a:pPr>
            <a:r>
              <a:rPr lang="en-US" sz="1400" b="1" i="0" dirty="0">
                <a:solidFill>
                  <a:srgbClr val="1F2328"/>
                </a:solidFill>
                <a:effectLst/>
                <a:latin typeface="Georgia" panose="02040502050405020303" pitchFamily="18" charset="0"/>
              </a:rPr>
              <a:t>Data shape (# of rows and # columns)</a:t>
            </a:r>
            <a:r>
              <a:rPr lang="en-US" sz="1400" dirty="0">
                <a:solidFill>
                  <a:srgbClr val="1F2328"/>
                </a:solidFill>
                <a:latin typeface="Georgia" panose="02040502050405020303" pitchFamily="18" charset="0"/>
              </a:rPr>
              <a:t>: </a:t>
            </a:r>
            <a:r>
              <a:rPr lang="en-US" sz="1400" b="0" i="0" dirty="0">
                <a:solidFill>
                  <a:srgbClr val="1F2328"/>
                </a:solidFill>
                <a:effectLst/>
                <a:latin typeface="Georgia" panose="02040502050405020303" pitchFamily="18" charset="0"/>
              </a:rPr>
              <a:t>1515,8</a:t>
            </a:r>
          </a:p>
          <a:p>
            <a:pPr algn="l">
              <a:buFont typeface="Arial" panose="020B0604020202020204" pitchFamily="34" charset="0"/>
              <a:buChar char="•"/>
            </a:pPr>
            <a:r>
              <a:rPr lang="en-US" sz="1400" b="1" i="0" dirty="0">
                <a:solidFill>
                  <a:srgbClr val="1F2328"/>
                </a:solidFill>
                <a:effectLst/>
                <a:latin typeface="Georgia" panose="02040502050405020303" pitchFamily="18" charset="0"/>
              </a:rPr>
              <a:t>Time Period: </a:t>
            </a:r>
            <a:r>
              <a:rPr lang="en-US" sz="1400" b="0" i="0" dirty="0">
                <a:solidFill>
                  <a:srgbClr val="1F2328"/>
                </a:solidFill>
                <a:effectLst/>
                <a:latin typeface="Georgia" panose="02040502050405020303" pitchFamily="18" charset="0"/>
              </a:rPr>
              <a:t>1983-2023</a:t>
            </a:r>
          </a:p>
          <a:p>
            <a:pPr algn="l">
              <a:buFont typeface="Arial" panose="020B0604020202020204" pitchFamily="34" charset="0"/>
              <a:buChar char="•"/>
            </a:pPr>
            <a:r>
              <a:rPr lang="en-US" sz="1400" b="1" i="0" dirty="0">
                <a:solidFill>
                  <a:srgbClr val="1F2328"/>
                </a:solidFill>
                <a:effectLst/>
                <a:latin typeface="Georgia" panose="02040502050405020303" pitchFamily="18" charset="0"/>
              </a:rPr>
              <a:t>Which variable/column will be your target/label in your ML model?</a:t>
            </a:r>
            <a:r>
              <a:rPr lang="en-US" sz="1400" b="0" i="0" dirty="0">
                <a:solidFill>
                  <a:srgbClr val="1F2328"/>
                </a:solidFill>
                <a:effectLst/>
                <a:latin typeface="Georgia" panose="02040502050405020303" pitchFamily="18" charset="0"/>
              </a:rPr>
              <a:t> </a:t>
            </a:r>
          </a:p>
          <a:p>
            <a:pPr marL="0" indent="0" algn="l">
              <a:buNone/>
            </a:pPr>
            <a:r>
              <a:rPr lang="en-US" sz="1400" dirty="0">
                <a:solidFill>
                  <a:srgbClr val="1F2328"/>
                </a:solidFill>
                <a:latin typeface="Georgia" panose="02040502050405020303" pitchFamily="18" charset="0"/>
              </a:rPr>
              <a:t>	</a:t>
            </a:r>
            <a:r>
              <a:rPr lang="en-US" sz="1400" b="0" i="0" dirty="0">
                <a:solidFill>
                  <a:srgbClr val="1F2328"/>
                </a:solidFill>
                <a:effectLst/>
                <a:latin typeface="Georgia" panose="02040502050405020303" pitchFamily="18" charset="0"/>
              </a:rPr>
              <a:t>Target Column = </a:t>
            </a:r>
            <a:r>
              <a:rPr lang="en-US" sz="1400" b="0" i="0" dirty="0" err="1">
                <a:solidFill>
                  <a:srgbClr val="1F2328"/>
                </a:solidFill>
                <a:effectLst/>
                <a:latin typeface="Georgia" panose="02040502050405020303" pitchFamily="18" charset="0"/>
              </a:rPr>
              <a:t>tmbd_id</a:t>
            </a:r>
            <a:endParaRPr lang="en-US" sz="1400" b="0" i="0" dirty="0">
              <a:solidFill>
                <a:srgbClr val="1F2328"/>
              </a:solidFill>
              <a:effectLst/>
              <a:latin typeface="Georgia" panose="02040502050405020303" pitchFamily="18" charset="0"/>
            </a:endParaRPr>
          </a:p>
          <a:p>
            <a:pPr algn="l">
              <a:buFont typeface="Arial" panose="020B0604020202020204" pitchFamily="34" charset="0"/>
              <a:buChar char="•"/>
            </a:pPr>
            <a:r>
              <a:rPr lang="en-US" sz="1400" b="1" i="0" dirty="0">
                <a:solidFill>
                  <a:srgbClr val="1F2328"/>
                </a:solidFill>
                <a:effectLst/>
                <a:latin typeface="Georgia" panose="02040502050405020303" pitchFamily="18" charset="0"/>
              </a:rPr>
              <a:t>Which variables/columns may be selected as features/predictors for your ML models?</a:t>
            </a:r>
            <a:endParaRPr lang="en-US" sz="1400" b="0" i="0" dirty="0">
              <a:solidFill>
                <a:srgbClr val="1F2328"/>
              </a:solidFill>
              <a:effectLst/>
              <a:latin typeface="Georgia" panose="02040502050405020303" pitchFamily="18" charset="0"/>
            </a:endParaRPr>
          </a:p>
          <a:p>
            <a:pPr marL="457200" lvl="1" indent="0" algn="ctr">
              <a:buNone/>
            </a:pPr>
            <a:r>
              <a:rPr lang="en-US" sz="1400" b="0" i="0" dirty="0">
                <a:solidFill>
                  <a:srgbClr val="1F2328"/>
                </a:solidFill>
                <a:effectLst/>
                <a:latin typeface="Georgia" panose="02040502050405020303" pitchFamily="18" charset="0"/>
              </a:rPr>
              <a:t>Feature columns = 'name', 'cast', 'genres’,   'synopsis'</a:t>
            </a:r>
          </a:p>
          <a:p>
            <a:endParaRPr lang="en-US" dirty="0"/>
          </a:p>
        </p:txBody>
      </p:sp>
      <p:pic>
        <p:nvPicPr>
          <p:cNvPr id="5" name="Picture 4" descr="A screenshot of a computer code&#10;&#10;Description automatically generated">
            <a:extLst>
              <a:ext uri="{FF2B5EF4-FFF2-40B4-BE49-F238E27FC236}">
                <a16:creationId xmlns:a16="http://schemas.microsoft.com/office/drawing/2014/main" id="{6D184496-C7F1-11C0-7D40-FB9FA2E0EDB1}"/>
              </a:ext>
            </a:extLst>
          </p:cNvPr>
          <p:cNvPicPr>
            <a:picLocks noChangeAspect="1"/>
          </p:cNvPicPr>
          <p:nvPr/>
        </p:nvPicPr>
        <p:blipFill>
          <a:blip r:embed="rId2"/>
          <a:stretch>
            <a:fillRect/>
          </a:stretch>
        </p:blipFill>
        <p:spPr>
          <a:xfrm>
            <a:off x="5072205" y="2269125"/>
            <a:ext cx="3614595" cy="3349160"/>
          </a:xfrm>
          <a:prstGeom prst="rect">
            <a:avLst/>
          </a:prstGeom>
        </p:spPr>
      </p:pic>
      <p:sp>
        <p:nvSpPr>
          <p:cNvPr id="6" name="TextBox 5">
            <a:extLst>
              <a:ext uri="{FF2B5EF4-FFF2-40B4-BE49-F238E27FC236}">
                <a16:creationId xmlns:a16="http://schemas.microsoft.com/office/drawing/2014/main" id="{73947764-4FCF-8041-3CC3-A29D09EB57D2}"/>
              </a:ext>
            </a:extLst>
          </p:cNvPr>
          <p:cNvSpPr txBox="1"/>
          <p:nvPr/>
        </p:nvSpPr>
        <p:spPr>
          <a:xfrm>
            <a:off x="5747744" y="1809025"/>
            <a:ext cx="2263515" cy="369332"/>
          </a:xfrm>
          <a:prstGeom prst="rect">
            <a:avLst/>
          </a:prstGeom>
          <a:noFill/>
        </p:spPr>
        <p:txBody>
          <a:bodyPr wrap="square" rtlCol="0">
            <a:spAutoFit/>
          </a:bodyPr>
          <a:lstStyle/>
          <a:p>
            <a:pPr algn="l">
              <a:buFont typeface="Arial" panose="020B0604020202020204" pitchFamily="34" charset="0"/>
              <a:buChar char="•"/>
            </a:pPr>
            <a:r>
              <a:rPr lang="en-US" b="1" i="0" dirty="0">
                <a:solidFill>
                  <a:srgbClr val="1F2328"/>
                </a:solidFill>
                <a:effectLst/>
                <a:latin typeface="Georgia" panose="02040502050405020303" pitchFamily="18" charset="0"/>
              </a:rPr>
              <a:t>Data dictionary</a:t>
            </a:r>
            <a:r>
              <a:rPr lang="en-US" b="0" i="0" dirty="0">
                <a:solidFill>
                  <a:srgbClr val="1F2328"/>
                </a:solidFill>
                <a:effectLst/>
                <a:latin typeface="Georgia" panose="02040502050405020303" pitchFamily="18" charset="0"/>
              </a:rPr>
              <a:t>: </a:t>
            </a:r>
          </a:p>
        </p:txBody>
      </p:sp>
    </p:spTree>
    <p:extLst>
      <p:ext uri="{BB962C8B-B14F-4D97-AF65-F5344CB8AC3E}">
        <p14:creationId xmlns:p14="http://schemas.microsoft.com/office/powerpoint/2010/main" val="27552677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2C31D-872C-40D9-2885-47BCCF507B0C}"/>
              </a:ext>
            </a:extLst>
          </p:cNvPr>
          <p:cNvSpPr>
            <a:spLocks noGrp="1"/>
          </p:cNvSpPr>
          <p:nvPr>
            <p:ph type="title"/>
          </p:nvPr>
        </p:nvSpPr>
        <p:spPr/>
        <p:txBody>
          <a:bodyPr/>
          <a:lstStyle/>
          <a:p>
            <a:r>
              <a:rPr lang="en-US" dirty="0">
                <a:latin typeface="Georgia" panose="02040502050405020303" pitchFamily="18" charset="0"/>
              </a:rPr>
              <a:t>Research Questions:</a:t>
            </a:r>
          </a:p>
        </p:txBody>
      </p:sp>
      <p:sp>
        <p:nvSpPr>
          <p:cNvPr id="3" name="Content Placeholder 2">
            <a:extLst>
              <a:ext uri="{FF2B5EF4-FFF2-40B4-BE49-F238E27FC236}">
                <a16:creationId xmlns:a16="http://schemas.microsoft.com/office/drawing/2014/main" id="{1F4591D1-85EB-F1B2-9653-C0B7F738DD90}"/>
              </a:ext>
            </a:extLst>
          </p:cNvPr>
          <p:cNvSpPr>
            <a:spLocks noGrp="1"/>
          </p:cNvSpPr>
          <p:nvPr>
            <p:ph idx="1"/>
          </p:nvPr>
        </p:nvSpPr>
        <p:spPr/>
        <p:txBody>
          <a:bodyPr>
            <a:normAutofit lnSpcReduction="10000"/>
          </a:bodyPr>
          <a:lstStyle/>
          <a:p>
            <a:pPr algn="l"/>
            <a:r>
              <a:rPr lang="en-US" b="0" i="0" dirty="0">
                <a:solidFill>
                  <a:srgbClr val="1F2328"/>
                </a:solidFill>
                <a:effectLst/>
                <a:latin typeface="Georgia" panose="02040502050405020303" pitchFamily="18" charset="0"/>
              </a:rPr>
              <a:t>What are the most popular genres in South Korean dramas?</a:t>
            </a:r>
          </a:p>
          <a:p>
            <a:pPr algn="l"/>
            <a:r>
              <a:rPr lang="en-US" b="0" i="0" dirty="0">
                <a:solidFill>
                  <a:srgbClr val="1F2328"/>
                </a:solidFill>
                <a:effectLst/>
                <a:latin typeface="Georgia" panose="02040502050405020303" pitchFamily="18" charset="0"/>
              </a:rPr>
              <a:t>What are the most well-known Network company in South Korea?</a:t>
            </a:r>
          </a:p>
          <a:p>
            <a:pPr algn="l"/>
            <a:r>
              <a:rPr lang="en-US" b="0" i="0" dirty="0">
                <a:solidFill>
                  <a:srgbClr val="1F2328"/>
                </a:solidFill>
                <a:effectLst/>
                <a:latin typeface="Georgia" panose="02040502050405020303" pitchFamily="18" charset="0"/>
              </a:rPr>
              <a:t>Can I get a recommendation list based on the content?</a:t>
            </a:r>
          </a:p>
          <a:p>
            <a:pPr algn="l"/>
            <a:r>
              <a:rPr lang="en-US" b="0" i="0" dirty="0">
                <a:solidFill>
                  <a:srgbClr val="1F2328"/>
                </a:solidFill>
                <a:effectLst/>
                <a:latin typeface="Georgia" panose="02040502050405020303" pitchFamily="18" charset="0"/>
              </a:rPr>
              <a:t>What are the most common keywords associated with successful K-dramas?</a:t>
            </a:r>
          </a:p>
          <a:p>
            <a:endParaRPr lang="en-US" dirty="0"/>
          </a:p>
        </p:txBody>
      </p:sp>
    </p:spTree>
    <p:extLst>
      <p:ext uri="{BB962C8B-B14F-4D97-AF65-F5344CB8AC3E}">
        <p14:creationId xmlns:p14="http://schemas.microsoft.com/office/powerpoint/2010/main" val="28840517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09306-BC34-4685-56EF-7B347588351C}"/>
              </a:ext>
            </a:extLst>
          </p:cNvPr>
          <p:cNvSpPr>
            <a:spLocks noGrp="1"/>
          </p:cNvSpPr>
          <p:nvPr>
            <p:ph type="title"/>
          </p:nvPr>
        </p:nvSpPr>
        <p:spPr/>
        <p:txBody>
          <a:bodyPr>
            <a:normAutofit/>
          </a:bodyPr>
          <a:lstStyle/>
          <a:p>
            <a:r>
              <a:rPr lang="en-US" dirty="0">
                <a:latin typeface="Georgia" panose="02040502050405020303" pitchFamily="18" charset="0"/>
              </a:rPr>
              <a:t>EDA</a:t>
            </a:r>
          </a:p>
        </p:txBody>
      </p:sp>
      <p:pic>
        <p:nvPicPr>
          <p:cNvPr id="6" name="Content Placeholder 5" descr="A graph with different colored bars&#10;&#10;Description automatically generated">
            <a:extLst>
              <a:ext uri="{FF2B5EF4-FFF2-40B4-BE49-F238E27FC236}">
                <a16:creationId xmlns:a16="http://schemas.microsoft.com/office/drawing/2014/main" id="{97DB1EA1-6158-D724-C681-D2D46868C1E0}"/>
              </a:ext>
            </a:extLst>
          </p:cNvPr>
          <p:cNvPicPr>
            <a:picLocks noGrp="1" noChangeAspect="1"/>
          </p:cNvPicPr>
          <p:nvPr>
            <p:ph idx="1"/>
          </p:nvPr>
        </p:nvPicPr>
        <p:blipFill>
          <a:blip r:embed="rId3"/>
          <a:stretch>
            <a:fillRect/>
          </a:stretch>
        </p:blipFill>
        <p:spPr>
          <a:xfrm>
            <a:off x="377687" y="1744663"/>
            <a:ext cx="7581015" cy="4903918"/>
          </a:xfrm>
        </p:spPr>
      </p:pic>
    </p:spTree>
    <p:extLst>
      <p:ext uri="{BB962C8B-B14F-4D97-AF65-F5344CB8AC3E}">
        <p14:creationId xmlns:p14="http://schemas.microsoft.com/office/powerpoint/2010/main" val="36671598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2F613-9FB4-E403-5942-F19B05CF2677}"/>
              </a:ext>
            </a:extLst>
          </p:cNvPr>
          <p:cNvSpPr>
            <a:spLocks noGrp="1"/>
          </p:cNvSpPr>
          <p:nvPr>
            <p:ph type="title"/>
          </p:nvPr>
        </p:nvSpPr>
        <p:spPr>
          <a:xfrm>
            <a:off x="457200" y="601971"/>
            <a:ext cx="8229600" cy="1143000"/>
          </a:xfrm>
        </p:spPr>
        <p:txBody>
          <a:bodyPr anchor="ctr">
            <a:normAutofit/>
          </a:bodyPr>
          <a:lstStyle/>
          <a:p>
            <a:r>
              <a:rPr lang="en-US" dirty="0">
                <a:latin typeface="Georgia" panose="02040502050405020303" pitchFamily="18" charset="0"/>
              </a:rPr>
              <a:t>Results</a:t>
            </a:r>
          </a:p>
        </p:txBody>
      </p:sp>
      <p:pic>
        <p:nvPicPr>
          <p:cNvPr id="8" name="Content Placeholder 7" descr="A pie chart with numbers and text&#10;&#10;Description automatically generated">
            <a:extLst>
              <a:ext uri="{FF2B5EF4-FFF2-40B4-BE49-F238E27FC236}">
                <a16:creationId xmlns:a16="http://schemas.microsoft.com/office/drawing/2014/main" id="{69526CD6-9BAE-7E7A-281F-3AD0112CEAAD}"/>
              </a:ext>
            </a:extLst>
          </p:cNvPr>
          <p:cNvPicPr>
            <a:picLocks noGrp="1" noChangeAspect="1"/>
          </p:cNvPicPr>
          <p:nvPr>
            <p:ph sz="half" idx="2"/>
          </p:nvPr>
        </p:nvPicPr>
        <p:blipFill>
          <a:blip r:embed="rId3"/>
          <a:stretch>
            <a:fillRect/>
          </a:stretch>
        </p:blipFill>
        <p:spPr>
          <a:xfrm>
            <a:off x="2176670" y="1744971"/>
            <a:ext cx="4643304" cy="4679299"/>
          </a:xfrm>
        </p:spPr>
      </p:pic>
    </p:spTree>
    <p:extLst>
      <p:ext uri="{BB962C8B-B14F-4D97-AF65-F5344CB8AC3E}">
        <p14:creationId xmlns:p14="http://schemas.microsoft.com/office/powerpoint/2010/main" val="8002086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3360A-063C-3219-A153-E493B3CFBE21}"/>
              </a:ext>
            </a:extLst>
          </p:cNvPr>
          <p:cNvSpPr>
            <a:spLocks noGrp="1"/>
          </p:cNvSpPr>
          <p:nvPr>
            <p:ph type="title"/>
          </p:nvPr>
        </p:nvSpPr>
        <p:spPr/>
        <p:txBody>
          <a:bodyPr/>
          <a:lstStyle/>
          <a:p>
            <a:r>
              <a:rPr lang="en-US" dirty="0">
                <a:latin typeface="Georgia" panose="02040502050405020303" pitchFamily="18" charset="0"/>
              </a:rPr>
              <a:t>Results:</a:t>
            </a:r>
          </a:p>
        </p:txBody>
      </p:sp>
      <p:pic>
        <p:nvPicPr>
          <p:cNvPr id="7" name="Content Placeholder 6" descr="A graph of a number of drama released&#10;&#10;Description automatically generated">
            <a:extLst>
              <a:ext uri="{FF2B5EF4-FFF2-40B4-BE49-F238E27FC236}">
                <a16:creationId xmlns:a16="http://schemas.microsoft.com/office/drawing/2014/main" id="{3CCAEB1E-8B42-A644-5C43-08912F0DEE28}"/>
              </a:ext>
            </a:extLst>
          </p:cNvPr>
          <p:cNvPicPr>
            <a:picLocks noGrp="1" noChangeAspect="1"/>
          </p:cNvPicPr>
          <p:nvPr>
            <p:ph idx="1"/>
          </p:nvPr>
        </p:nvPicPr>
        <p:blipFill>
          <a:blip r:embed="rId3"/>
          <a:stretch>
            <a:fillRect/>
          </a:stretch>
        </p:blipFill>
        <p:spPr>
          <a:xfrm>
            <a:off x="1798983" y="1493079"/>
            <a:ext cx="5322705" cy="5286207"/>
          </a:xfrm>
        </p:spPr>
      </p:pic>
    </p:spTree>
    <p:extLst>
      <p:ext uri="{BB962C8B-B14F-4D97-AF65-F5344CB8AC3E}">
        <p14:creationId xmlns:p14="http://schemas.microsoft.com/office/powerpoint/2010/main" val="3313717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82A43-63E1-883B-98FA-7FD73BB9E480}"/>
              </a:ext>
            </a:extLst>
          </p:cNvPr>
          <p:cNvSpPr>
            <a:spLocks noGrp="1"/>
          </p:cNvSpPr>
          <p:nvPr>
            <p:ph type="title"/>
          </p:nvPr>
        </p:nvSpPr>
        <p:spPr/>
        <p:txBody>
          <a:bodyPr/>
          <a:lstStyle/>
          <a:p>
            <a:r>
              <a:rPr lang="en-US" dirty="0">
                <a:latin typeface="Georgia" panose="02040502050405020303" pitchFamily="18" charset="0"/>
              </a:rPr>
              <a:t>Results(Contd.)</a:t>
            </a:r>
          </a:p>
        </p:txBody>
      </p:sp>
      <p:pic>
        <p:nvPicPr>
          <p:cNvPr id="7" name="Content Placeholder 6" descr="A screenshot of a computer&#10;&#10;Description automatically generated">
            <a:extLst>
              <a:ext uri="{FF2B5EF4-FFF2-40B4-BE49-F238E27FC236}">
                <a16:creationId xmlns:a16="http://schemas.microsoft.com/office/drawing/2014/main" id="{A9064761-A8A9-FAE8-8FD6-7B3055DE9D1A}"/>
              </a:ext>
            </a:extLst>
          </p:cNvPr>
          <p:cNvPicPr>
            <a:picLocks noGrp="1" noChangeAspect="1"/>
          </p:cNvPicPr>
          <p:nvPr>
            <p:ph idx="1"/>
          </p:nvPr>
        </p:nvPicPr>
        <p:blipFill>
          <a:blip r:embed="rId2"/>
          <a:stretch>
            <a:fillRect/>
          </a:stretch>
        </p:blipFill>
        <p:spPr>
          <a:xfrm>
            <a:off x="457200" y="2828475"/>
            <a:ext cx="8229600" cy="2399612"/>
          </a:xfrm>
        </p:spPr>
      </p:pic>
    </p:spTree>
    <p:extLst>
      <p:ext uri="{BB962C8B-B14F-4D97-AF65-F5344CB8AC3E}">
        <p14:creationId xmlns:p14="http://schemas.microsoft.com/office/powerpoint/2010/main" val="38935852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2086</TotalTime>
  <Words>598</Words>
  <Application>Microsoft Macintosh PowerPoint</Application>
  <PresentationFormat>On-screen Show (4:3)</PresentationFormat>
  <Paragraphs>58</Paragraphs>
  <Slides>16</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Söhne</vt:lpstr>
      <vt:lpstr>Arial</vt:lpstr>
      <vt:lpstr>Calibri</vt:lpstr>
      <vt:lpstr>Georgia</vt:lpstr>
      <vt:lpstr>Office Theme</vt:lpstr>
      <vt:lpstr>Korean Drama Recommendation System </vt:lpstr>
      <vt:lpstr>Background</vt:lpstr>
      <vt:lpstr>Introduction</vt:lpstr>
      <vt:lpstr>Data and Dataset</vt:lpstr>
      <vt:lpstr>Research Questions:</vt:lpstr>
      <vt:lpstr>EDA</vt:lpstr>
      <vt:lpstr>Results</vt:lpstr>
      <vt:lpstr>Results:</vt:lpstr>
      <vt:lpstr>Results(Contd.)</vt:lpstr>
      <vt:lpstr>Results(Contd.)</vt:lpstr>
      <vt:lpstr>Content-Based Recommendation</vt:lpstr>
      <vt:lpstr>Attributes Recommendation</vt:lpstr>
      <vt:lpstr>Attributes Recommendation(Con’t)</vt:lpstr>
      <vt:lpstr>Web Application-Streamlit </vt:lpstr>
      <vt:lpstr>Challenges</vt:lpstr>
      <vt:lpstr>PowerPoint Presentation</vt:lpstr>
    </vt:vector>
  </TitlesOfParts>
  <Company>UMBC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Jim Lord</dc:creator>
  <cp:lastModifiedBy>skim2642</cp:lastModifiedBy>
  <cp:revision>53</cp:revision>
  <dcterms:created xsi:type="dcterms:W3CDTF">2019-12-12T13:31:42Z</dcterms:created>
  <dcterms:modified xsi:type="dcterms:W3CDTF">2023-12-20T00:45:23Z</dcterms:modified>
</cp:coreProperties>
</file>

<file path=docProps/thumbnail.jpeg>
</file>